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610" autoAdjust="0"/>
  </p:normalViewPr>
  <p:slideViewPr>
    <p:cSldViewPr snapToGrid="0" snapToObjects="1">
      <p:cViewPr>
        <p:scale>
          <a:sx n="150" d="100"/>
          <a:sy n="150" d="100"/>
        </p:scale>
        <p:origin x="-352" y="10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4BB-7250-BA4A-8C88-BD45A3D34BB2}" type="datetimeFigureOut"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D47-BC75-E848-AE27-E3660CCD40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232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4BB-7250-BA4A-8C88-BD45A3D34BB2}" type="datetimeFigureOut"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D47-BC75-E848-AE27-E3660CCD40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9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4BB-7250-BA4A-8C88-BD45A3D34BB2}" type="datetimeFigureOut"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D47-BC75-E848-AE27-E3660CCD40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98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4BB-7250-BA4A-8C88-BD45A3D34BB2}" type="datetimeFigureOut"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D47-BC75-E848-AE27-E3660CCD40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73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4BB-7250-BA4A-8C88-BD45A3D34BB2}" type="datetimeFigureOut"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D47-BC75-E848-AE27-E3660CCD40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61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4BB-7250-BA4A-8C88-BD45A3D34BB2}" type="datetimeFigureOut">
              <a:t>11/2/20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D47-BC75-E848-AE27-E3660CCD40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21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4BB-7250-BA4A-8C88-BD45A3D34BB2}" type="datetimeFigureOut">
              <a:t>11/2/20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D47-BC75-E848-AE27-E3660CCD40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69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4BB-7250-BA4A-8C88-BD45A3D34BB2}" type="datetimeFigureOut">
              <a:t>11/2/20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D47-BC75-E848-AE27-E3660CCD40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152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4BB-7250-BA4A-8C88-BD45A3D34BB2}" type="datetimeFigureOut">
              <a:t>11/2/20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D47-BC75-E848-AE27-E3660CCD40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7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4BB-7250-BA4A-8C88-BD45A3D34BB2}" type="datetimeFigureOut">
              <a:t>11/2/20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D47-BC75-E848-AE27-E3660CCD40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4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F4BB-7250-BA4A-8C88-BD45A3D34BB2}" type="datetimeFigureOut">
              <a:t>11/2/20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D47-BC75-E848-AE27-E3660CCD40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04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4F4BB-7250-BA4A-8C88-BD45A3D34BB2}" type="datetimeFigureOut"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7BD47-BC75-E848-AE27-E3660CCD40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1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397000"/>
            <a:ext cx="72813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/>
              <a:t>The Lincoln-Petersen Mark-recapture Method: How it works </a:t>
            </a:r>
          </a:p>
          <a:p>
            <a:pPr algn="ctr"/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26469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2082825" y="2286050"/>
            <a:ext cx="4571950" cy="2910400"/>
            <a:chOff x="2082825" y="2286050"/>
            <a:chExt cx="4571950" cy="2910400"/>
          </a:xfrm>
        </p:grpSpPr>
        <p:sp>
          <p:nvSpPr>
            <p:cNvPr id="4" name="Rectangle 3"/>
            <p:cNvSpPr/>
            <p:nvPr/>
          </p:nvSpPr>
          <p:spPr>
            <a:xfrm>
              <a:off x="2082825" y="2286050"/>
              <a:ext cx="4571950" cy="2910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350934" y="2476548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026496" y="2508298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007093" y="2945740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153380" y="3157406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261090" y="3199739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4053068" y="2353077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513210" y="3898235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642086" y="3580737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2910081" y="3580737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4081290" y="3436098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023082" y="3961735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968289" y="4533231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5351276" y="4279233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4404078" y="4342732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053068" y="4596731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4658075" y="4596731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104449" y="4660231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912072" y="4850729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5885728" y="3538404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409484" y="2582381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5097279" y="3231489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795657" y="4120484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376086" y="4056984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6249086" y="2511825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663481" y="2836379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3984278" y="2755241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4679242" y="2571798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4980863" y="2913991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4365273" y="3136239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2211588" y="4977729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3377506" y="4173400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3349284" y="4914229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142912" y="3566623"/>
              <a:ext cx="27428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P= population size, unknown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3465700" y="3838263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825415" y="4417394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4111276" y="3834735"/>
              <a:ext cx="116415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719667" y="719667"/>
            <a:ext cx="828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Imagine that the rectangle below represents a field populated by an unknown number of animals (mice, grasshoppers, whatever), represented by the ovals.  You want to estimate that number (P).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0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2082800" y="2286001"/>
            <a:ext cx="5568596" cy="2910417"/>
            <a:chOff x="2082800" y="2286001"/>
            <a:chExt cx="5568596" cy="2910417"/>
          </a:xfrm>
        </p:grpSpPr>
        <p:sp>
          <p:nvSpPr>
            <p:cNvPr id="4" name="Rectangle 3"/>
            <p:cNvSpPr/>
            <p:nvPr/>
          </p:nvSpPr>
          <p:spPr>
            <a:xfrm>
              <a:off x="2082800" y="2286001"/>
              <a:ext cx="4572000" cy="29104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350912" y="2476500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6118580" y="3048000"/>
              <a:ext cx="116417" cy="635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6016274" y="2557639"/>
              <a:ext cx="116417" cy="635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153356" y="3157362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261078" y="319969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4053065" y="2353029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513190" y="389819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259691" y="2698750"/>
              <a:ext cx="116417" cy="635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885745" y="2772834"/>
              <a:ext cx="116417" cy="635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5762273" y="2691695"/>
              <a:ext cx="116417" cy="635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827537" y="3016250"/>
              <a:ext cx="116417" cy="635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060372" y="2857500"/>
              <a:ext cx="116417" cy="635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5351287" y="427919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4404078" y="434269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053065" y="459669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4658078" y="459669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104468" y="466019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912078" y="485069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5467703" y="386644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409495" y="2582334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5097287" y="323144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795662" y="412044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376108" y="405694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6249107" y="2455332"/>
              <a:ext cx="116417" cy="635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6307315" y="2921000"/>
              <a:ext cx="116417" cy="635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3984273" y="275519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4679245" y="2571750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4980870" y="291394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4365273" y="313619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2211564" y="497769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3377495" y="4173362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3349273" y="4914195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5663495" y="2286001"/>
              <a:ext cx="991305" cy="977194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654800" y="3250071"/>
              <a:ext cx="996596" cy="846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/>
                <a:t>M</a:t>
              </a:r>
              <a:r>
                <a:rPr lang="en-US" sz="1200"/>
                <a:t>= number captured, marked, and released on first visit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3465690" y="3838223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2825398" y="4417358"/>
              <a:ext cx="116417" cy="63500"/>
            </a:xfrm>
            <a:prstGeom prst="ellipse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4111273" y="3834695"/>
              <a:ext cx="116417" cy="63500"/>
            </a:xfrm>
            <a:prstGeom prst="ellipse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142898" y="3566581"/>
              <a:ext cx="274284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P= population size, unknown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448733" y="702733"/>
            <a:ext cx="80094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First Visit</a:t>
            </a:r>
            <a:r>
              <a:rPr lang="en-US"/>
              <a:t>: Imagine now that you visit the site and capture a number of animals (box at top right), mark them in a way that will not harm them (say, using ink), and release them. You can say that the proportion or fraction of the population that bears a mark is:</a:t>
            </a:r>
          </a:p>
          <a:p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4103630" y="1425715"/>
            <a:ext cx="495719" cy="860286"/>
            <a:chOff x="4103630" y="1425715"/>
            <a:chExt cx="495719" cy="860286"/>
          </a:xfrm>
        </p:grpSpPr>
        <p:sp>
          <p:nvSpPr>
            <p:cNvPr id="45" name="TextBox 44"/>
            <p:cNvSpPr txBox="1"/>
            <p:nvPr/>
          </p:nvSpPr>
          <p:spPr>
            <a:xfrm>
              <a:off x="4107683" y="1425715"/>
              <a:ext cx="4916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/>
                <a:t>M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103630" y="1762781"/>
              <a:ext cx="37016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/>
                <a:t>P</a:t>
              </a: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4107683" y="1899849"/>
              <a:ext cx="412812" cy="0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12409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1757" y="2275418"/>
            <a:ext cx="4572000" cy="29104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319869" y="2465917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796121" y="2724151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674789" y="296686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122313" y="3146779"/>
            <a:ext cx="116417" cy="63500"/>
          </a:xfrm>
          <a:prstGeom prst="ellipse">
            <a:avLst/>
          </a:prstGeom>
          <a:solidFill>
            <a:srgbClr val="59595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30035" y="3189112"/>
            <a:ext cx="116417" cy="635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022022" y="2342446"/>
            <a:ext cx="116417" cy="63500"/>
          </a:xfrm>
          <a:prstGeom prst="ellipse">
            <a:avLst/>
          </a:prstGeom>
          <a:solidFill>
            <a:srgbClr val="59595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482147" y="388761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18230" y="4485093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847647" y="3286480"/>
            <a:ext cx="116417" cy="63500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467333" y="4713112"/>
            <a:ext cx="116417" cy="635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276272" y="3349980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320244" y="426861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373035" y="433211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022022" y="458611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627035" y="4586112"/>
            <a:ext cx="116417" cy="63500"/>
          </a:xfrm>
          <a:prstGeom prst="ellipse">
            <a:avLst/>
          </a:prstGeom>
          <a:solidFill>
            <a:srgbClr val="59595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73425" y="464961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881035" y="484011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436660" y="385586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378452" y="2571751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066244" y="322086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764619" y="410986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345065" y="404636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218064" y="2444749"/>
            <a:ext cx="116417" cy="635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131633" y="3800275"/>
            <a:ext cx="116417" cy="635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953230" y="274461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762981" y="2412999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949827" y="2903362"/>
            <a:ext cx="116417" cy="63500"/>
          </a:xfrm>
          <a:prstGeom prst="ellipse">
            <a:avLst/>
          </a:prstGeom>
          <a:solidFill>
            <a:srgbClr val="59595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334230" y="312561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2180521" y="496711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345065" y="2557639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318230" y="4903612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34647" y="3827640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2794355" y="4406775"/>
            <a:ext cx="116417" cy="63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080230" y="3824112"/>
            <a:ext cx="116417" cy="635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3111855" y="3555998"/>
            <a:ext cx="2742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P= population size, unknown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48733" y="702733"/>
            <a:ext cx="8009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You wait some time (days, weeks) for the marked and released animals to mix evenly with the unmarked ones.  </a:t>
            </a:r>
          </a:p>
          <a:p>
            <a:r>
              <a:rPr lang="en-US"/>
              <a:t>							</a:t>
            </a:r>
          </a:p>
        </p:txBody>
      </p:sp>
    </p:spTree>
    <p:extLst>
      <p:ext uri="{BB962C8B-B14F-4D97-AF65-F5344CB8AC3E}">
        <p14:creationId xmlns:p14="http://schemas.microsoft.com/office/powerpoint/2010/main" val="2606507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448733" y="702733"/>
            <a:ext cx="863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Second Visit</a:t>
            </a:r>
            <a:r>
              <a:rPr lang="en-US"/>
              <a:t>: You visit the field a second time and do another round of capturing (box at top right).  In all likelyhood, this time you will catch a mix of unmarked animals and marked ones.  The proportion of marked to unmarked will be: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082800" y="1798263"/>
            <a:ext cx="5874677" cy="3770703"/>
            <a:chOff x="2082800" y="1798263"/>
            <a:chExt cx="5874677" cy="3770703"/>
          </a:xfrm>
        </p:grpSpPr>
        <p:grpSp>
          <p:nvGrpSpPr>
            <p:cNvPr id="41" name="Group 40"/>
            <p:cNvGrpSpPr>
              <a:grpSpLocks noChangeAspect="1"/>
            </p:cNvGrpSpPr>
            <p:nvPr/>
          </p:nvGrpSpPr>
          <p:grpSpPr>
            <a:xfrm>
              <a:off x="2082800" y="2658549"/>
              <a:ext cx="5568596" cy="2910417"/>
              <a:chOff x="2082800" y="2286000"/>
              <a:chExt cx="6682315" cy="34925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082800" y="2286000"/>
                <a:ext cx="5486400" cy="34925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2404534" y="2514599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6925736" y="3200399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6802969" y="2611965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167467" y="3331633"/>
                <a:ext cx="139700" cy="76200"/>
              </a:xfrm>
              <a:prstGeom prst="ellipse">
                <a:avLst/>
              </a:prstGeom>
              <a:solidFill>
                <a:srgbClr val="595959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3496734" y="3382433"/>
                <a:ext cx="139700" cy="76200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4447118" y="2366433"/>
                <a:ext cx="139700" cy="76200"/>
              </a:xfrm>
              <a:prstGeom prst="ellipse">
                <a:avLst/>
              </a:prstGeom>
              <a:solidFill>
                <a:srgbClr val="595959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599268" y="42206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7095069" y="2781299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6646334" y="2870199"/>
                <a:ext cx="139700" cy="762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6498168" y="2772833"/>
                <a:ext cx="139700" cy="76200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855886" y="2971799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6004984" y="46778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4868334" y="47540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4447118" y="50588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5173134" y="5058833"/>
                <a:ext cx="139700" cy="76200"/>
              </a:xfrm>
              <a:prstGeom prst="ellipse">
                <a:avLst/>
              </a:prstGeom>
              <a:solidFill>
                <a:srgbClr val="595959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6908801" y="51350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477934" y="53636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144684" y="41825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6074834" y="2641599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5700184" y="34205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5338234" y="44873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7234769" y="44111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7082368" y="2489197"/>
                <a:ext cx="139700" cy="76200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152218" y="3047999"/>
                <a:ext cx="139700" cy="76200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4364568" y="28490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6536269" y="2451097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5560484" y="3039533"/>
                <a:ext cx="139700" cy="76200"/>
              </a:xfrm>
              <a:prstGeom prst="ellipse">
                <a:avLst/>
              </a:prstGeom>
              <a:solidFill>
                <a:srgbClr val="595959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821768" y="33062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2237317" y="55160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234769" y="2624665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3602568" y="5439833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" name="Rectangle 1"/>
              <p:cNvSpPr/>
              <p:nvPr/>
            </p:nvSpPr>
            <p:spPr>
              <a:xfrm>
                <a:off x="6379634" y="2286000"/>
                <a:ext cx="1189566" cy="1172633"/>
              </a:xfrm>
              <a:prstGeom prst="rect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7569200" y="3462866"/>
                <a:ext cx="1195915" cy="21051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/>
                  <a:t>C</a:t>
                </a:r>
                <a:r>
                  <a:rPr lang="en-US" sz="1200"/>
                  <a:t>= tot number captured on second visit </a:t>
                </a:r>
              </a:p>
              <a:p>
                <a:r>
                  <a:rPr lang="en-US" sz="1200" b="1"/>
                  <a:t>R</a:t>
                </a:r>
                <a:r>
                  <a:rPr lang="en-US" sz="1200"/>
                  <a:t>= marked individuals recaptured on second visit</a:t>
                </a: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742268" y="4148666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2973918" y="4843628"/>
                <a:ext cx="139700" cy="76200"/>
              </a:xfrm>
              <a:prstGeom prst="ellipse">
                <a:avLst/>
              </a:prstGeom>
              <a:solidFill>
                <a:srgbClr val="FFFF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4516968" y="4144433"/>
                <a:ext cx="139700" cy="76200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3354918" y="3822696"/>
                <a:ext cx="3291416" cy="7755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/>
                  <a:t>P= population size, unknown</a:t>
                </a: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4103630" y="1798263"/>
              <a:ext cx="383684" cy="860286"/>
              <a:chOff x="4103630" y="1425715"/>
              <a:chExt cx="383684" cy="860286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4107683" y="1425715"/>
                <a:ext cx="379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/>
                  <a:t>R</a:t>
                </a: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4103630" y="1762781"/>
                <a:ext cx="37612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/>
                  <a:t>C</a:t>
                </a:r>
                <a:endParaRPr lang="en-US" sz="2800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>
                <a:off x="4107683" y="1899849"/>
                <a:ext cx="336551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Arrow Connector 46"/>
            <p:cNvCxnSpPr/>
            <p:nvPr/>
          </p:nvCxnSpPr>
          <p:spPr>
            <a:xfrm flipH="1">
              <a:off x="6376108" y="2396081"/>
              <a:ext cx="278691" cy="3929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6492525" y="2136817"/>
              <a:ext cx="1464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R=recaptured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7351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448733" y="702733"/>
            <a:ext cx="8009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Now, the proportion of marked to unmarked animals in the second sampling should be the same as that of the total population (see next slide for </a:t>
            </a:r>
            <a:r>
              <a:rPr lang="en-US" b="1"/>
              <a:t>assumptions </a:t>
            </a:r>
            <a:r>
              <a:rPr lang="en-US"/>
              <a:t>under which this is true):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3998098" y="2368777"/>
            <a:ext cx="336551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312659" y="1894643"/>
            <a:ext cx="3796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308606" y="2231709"/>
            <a:ext cx="376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C</a:t>
            </a:r>
            <a:endParaRPr lang="en-US" sz="2800"/>
          </a:p>
        </p:txBody>
      </p:sp>
      <p:sp>
        <p:nvSpPr>
          <p:cNvPr id="45" name="TextBox 44"/>
          <p:cNvSpPr txBox="1"/>
          <p:nvPr/>
        </p:nvSpPr>
        <p:spPr>
          <a:xfrm>
            <a:off x="3989988" y="1907907"/>
            <a:ext cx="491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009079" y="2244973"/>
            <a:ext cx="370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/>
              <a:t>P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649845" y="2060307"/>
            <a:ext cx="363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=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3312659" y="2368777"/>
            <a:ext cx="336551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01133" y="3334266"/>
            <a:ext cx="8009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This equation can be solved for P, our unknown population size: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2892156" y="3845582"/>
            <a:ext cx="1360454" cy="971720"/>
            <a:chOff x="2892156" y="3845582"/>
            <a:chExt cx="1360454" cy="971720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3577595" y="4351868"/>
              <a:ext cx="675015" cy="0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2892156" y="4022522"/>
              <a:ext cx="37016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/>
                <a:t>P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569485" y="3845582"/>
              <a:ext cx="68312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/>
                <a:t>MC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730846" y="4294082"/>
              <a:ext cx="379631" cy="523220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pPr algn="ctr"/>
              <a:r>
                <a:rPr lang="en-US" sz="2800"/>
                <a:t>R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229342" y="4043398"/>
              <a:ext cx="3635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/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2326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448733" y="702733"/>
            <a:ext cx="8009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To see how well the estimate reproduces the true population size, you calculate the % error: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01133" y="3334266"/>
            <a:ext cx="8009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 negative number means the estimate is lower than the true number.  Positive means the estimate is greater.  For example, if your estimate was 210 and the true population 250: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1822321" y="2471409"/>
            <a:ext cx="4214412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1814211" y="1922788"/>
            <a:ext cx="4222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Estimate </a:t>
            </a:r>
            <a:r>
              <a:rPr lang="mr-IN" sz="2400"/>
              <a:t>–</a:t>
            </a:r>
            <a:r>
              <a:rPr lang="en-US" sz="2400"/>
              <a:t> True population</a:t>
            </a:r>
            <a:endParaRPr lang="en-US" sz="2400"/>
          </a:p>
        </p:txBody>
      </p:sp>
      <p:sp>
        <p:nvSpPr>
          <p:cNvPr id="54" name="TextBox 53"/>
          <p:cNvSpPr txBox="1"/>
          <p:nvPr/>
        </p:nvSpPr>
        <p:spPr>
          <a:xfrm>
            <a:off x="2426376" y="2471409"/>
            <a:ext cx="2916089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2400"/>
              <a:t>True population</a:t>
            </a:r>
            <a:endParaRPr lang="en-US" sz="2400"/>
          </a:p>
        </p:txBody>
      </p:sp>
      <p:sp>
        <p:nvSpPr>
          <p:cNvPr id="2" name="TextBox 1"/>
          <p:cNvSpPr txBox="1"/>
          <p:nvPr/>
        </p:nvSpPr>
        <p:spPr>
          <a:xfrm>
            <a:off x="448733" y="2167464"/>
            <a:ext cx="1363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% error =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65333" y="2147439"/>
            <a:ext cx="1363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X 100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670854" y="4850543"/>
            <a:ext cx="1479679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62744" y="4301922"/>
            <a:ext cx="1487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210 </a:t>
            </a:r>
            <a:r>
              <a:rPr lang="mr-IN" sz="2400"/>
              <a:t>–</a:t>
            </a:r>
            <a:r>
              <a:rPr lang="en-US" sz="2400"/>
              <a:t> 250</a:t>
            </a:r>
            <a:endParaRPr lang="en-US" sz="2400"/>
          </a:p>
        </p:txBody>
      </p:sp>
      <p:sp>
        <p:nvSpPr>
          <p:cNvPr id="22" name="TextBox 21"/>
          <p:cNvSpPr txBox="1"/>
          <p:nvPr/>
        </p:nvSpPr>
        <p:spPr>
          <a:xfrm>
            <a:off x="601134" y="4850543"/>
            <a:ext cx="1363134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2400"/>
              <a:t>250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28332" y="4594309"/>
            <a:ext cx="2040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X 100  = -16 % 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2599" y="5535600"/>
            <a:ext cx="8009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The estimate in this case is smaller than the true population by 16%.  The smaller the percent difference, the better the estimate, regardless of the sign.</a:t>
            </a:r>
          </a:p>
        </p:txBody>
      </p:sp>
    </p:spTree>
    <p:extLst>
      <p:ext uri="{BB962C8B-B14F-4D97-AF65-F5344CB8AC3E}">
        <p14:creationId xmlns:p14="http://schemas.microsoft.com/office/powerpoint/2010/main" val="2492758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448733" y="702733"/>
            <a:ext cx="8009467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IMPORTANT: </a:t>
            </a:r>
            <a:r>
              <a:rPr lang="en-US" b="1" u="sng"/>
              <a:t>Assumptions</a:t>
            </a:r>
            <a:r>
              <a:rPr lang="en-US" u="sng"/>
              <a:t> are conditions that must be true for the method to work, but that we cannot check directly.</a:t>
            </a:r>
            <a:r>
              <a:rPr lang="en-US"/>
              <a:t> For the estimate to be reliable, the following assumptions have to be met:</a:t>
            </a:r>
          </a:p>
          <a:p>
            <a:endParaRPr lang="en-US" u="sng"/>
          </a:p>
          <a:p>
            <a:pPr marL="285750" indent="-285750">
              <a:buFont typeface="Arial"/>
              <a:buChar char="•"/>
            </a:pPr>
            <a:r>
              <a:rPr lang="en-US"/>
              <a:t>Marked animals are uniformly distributed among unmarked ones </a:t>
            </a:r>
          </a:p>
          <a:p>
            <a:pPr marL="285750" indent="-285750">
              <a:buFont typeface="Arial"/>
              <a:buChar char="•"/>
            </a:pPr>
            <a:r>
              <a:rPr lang="en-US"/>
              <a:t>All animals have an equal probability of being caught.  </a:t>
            </a:r>
          </a:p>
          <a:p>
            <a:pPr marL="285750" indent="-285750">
              <a:buFont typeface="Arial"/>
              <a:buChar char="•"/>
            </a:pPr>
            <a:r>
              <a:rPr lang="en-US"/>
              <a:t>Markings don’t harm or hinder the animals in any way: don’t make them more susceptible to predation, for example, or don’t slow them down.</a:t>
            </a:r>
          </a:p>
          <a:p>
            <a:pPr marL="285750" indent="-285750">
              <a:buFont typeface="Arial"/>
              <a:buChar char="•"/>
            </a:pPr>
            <a:r>
              <a:rPr lang="en-US"/>
              <a:t>There is no significant movement of animals in or out of the study area during the study period.</a:t>
            </a:r>
          </a:p>
          <a:p>
            <a:pPr marL="285750" indent="-285750">
              <a:buFont typeface="Arial"/>
              <a:buChar char="•"/>
            </a:pPr>
            <a:r>
              <a:rPr lang="en-US"/>
              <a:t>There are no new births or mortality</a:t>
            </a:r>
          </a:p>
          <a:p>
            <a:endParaRPr lang="en-US"/>
          </a:p>
          <a:p>
            <a:r>
              <a:rPr lang="en-US"/>
              <a:t>The extent to which these assumptions are reasonable and can be taken to be true depends on a number of things.  For example, the habits of the animal under study: does it normally move great distances in a short period of time?  Is it in breeding season while the study is conducted?  Is the marking done in a way that does not affect the animal?  It also depends on the environment.  Is it closed or open?  That is, can the animals actually leave the study area? A lot of effort goes into learning about the animal and considering each of these factors during the design phase of the study!  </a:t>
            </a:r>
          </a:p>
        </p:txBody>
      </p:sp>
    </p:spTree>
    <p:extLst>
      <p:ext uri="{BB962C8B-B14F-4D97-AF65-F5344CB8AC3E}">
        <p14:creationId xmlns:p14="http://schemas.microsoft.com/office/powerpoint/2010/main" val="1517948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634</Words>
  <Application>Microsoft Macintosh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Rhode Island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Bruno Soffientino</dc:creator>
  <cp:lastModifiedBy>Bruno Soffientino</cp:lastModifiedBy>
  <cp:revision>27</cp:revision>
  <dcterms:created xsi:type="dcterms:W3CDTF">2020-04-03T13:26:40Z</dcterms:created>
  <dcterms:modified xsi:type="dcterms:W3CDTF">2020-11-02T15:11:46Z</dcterms:modified>
</cp:coreProperties>
</file>